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354" r:id="rId2"/>
    <p:sldId id="350" r:id="rId3"/>
    <p:sldId id="355" r:id="rId4"/>
    <p:sldId id="360" r:id="rId5"/>
    <p:sldId id="361" r:id="rId6"/>
    <p:sldId id="362" r:id="rId7"/>
    <p:sldId id="363" r:id="rId8"/>
    <p:sldId id="342" r:id="rId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2B260"/>
    <a:srgbClr val="5B43AA"/>
    <a:srgbClr val="EBEEF5"/>
    <a:srgbClr val="939598"/>
    <a:srgbClr val="BFD12F"/>
    <a:srgbClr val="003869"/>
    <a:srgbClr val="36509C"/>
    <a:srgbClr val="F18C21"/>
    <a:srgbClr val="FF73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1942" autoAdjust="0"/>
  </p:normalViewPr>
  <p:slideViewPr>
    <p:cSldViewPr snapToGrid="0">
      <p:cViewPr varScale="1">
        <p:scale>
          <a:sx n="113" d="100"/>
          <a:sy n="113" d="100"/>
        </p:scale>
        <p:origin x="12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1" d="100"/>
          <a:sy n="51" d="100"/>
        </p:scale>
        <p:origin x="-2952"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D4D4A13-DE78-F84F-8191-7B3A0F7373EB}" type="datetimeFigureOut">
              <a:rPr lang="en-US" smtClean="0"/>
              <a:t>10/16/2018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ECAF68E-74F5-9347-837F-446E38B4C8B3}" type="slidenum">
              <a:rPr lang="en-US" smtClean="0"/>
              <a:t>‹#›</a:t>
            </a:fld>
            <a:endParaRPr lang="en-US"/>
          </a:p>
        </p:txBody>
      </p:sp>
    </p:spTree>
    <p:extLst>
      <p:ext uri="{BB962C8B-B14F-4D97-AF65-F5344CB8AC3E}">
        <p14:creationId xmlns:p14="http://schemas.microsoft.com/office/powerpoint/2010/main" val="1288570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302E8D3-AB04-9540-8CC8-64C952BB8100}" type="datetimeFigureOut">
              <a:rPr lang="en-US" smtClean="0"/>
              <a:t>10/16/2018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DEA9AD-9AF4-1645-9A43-DA32BD410949}" type="slidenum">
              <a:rPr lang="en-US" smtClean="0"/>
              <a:t>‹#›</a:t>
            </a:fld>
            <a:endParaRPr lang="en-US"/>
          </a:p>
        </p:txBody>
      </p:sp>
    </p:spTree>
    <p:extLst>
      <p:ext uri="{BB962C8B-B14F-4D97-AF65-F5344CB8AC3E}">
        <p14:creationId xmlns:p14="http://schemas.microsoft.com/office/powerpoint/2010/main" val="28063200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EA9AD-9AF4-1645-9A43-DA32BD410949}" type="slidenum">
              <a:rPr lang="en-US" smtClean="0"/>
              <a:t>1</a:t>
            </a:fld>
            <a:endParaRPr lang="en-US"/>
          </a:p>
        </p:txBody>
      </p:sp>
    </p:spTree>
    <p:extLst>
      <p:ext uri="{BB962C8B-B14F-4D97-AF65-F5344CB8AC3E}">
        <p14:creationId xmlns:p14="http://schemas.microsoft.com/office/powerpoint/2010/main" val="2913079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re-size</a:t>
            </a:r>
            <a:r>
              <a:rPr lang="en-US" baseline="0" dirty="0" smtClean="0"/>
              <a:t> and image without losing the ratio: </a:t>
            </a:r>
            <a:r>
              <a:rPr lang="en-US" dirty="0" smtClean="0"/>
              <a:t>Right click</a:t>
            </a:r>
            <a:r>
              <a:rPr lang="en-US" baseline="0" dirty="0" smtClean="0"/>
              <a:t> on the image – choose “Size and Position”, and click on “Lock Aspect Ratio”</a:t>
            </a:r>
            <a:endParaRPr lang="en-US" dirty="0"/>
          </a:p>
        </p:txBody>
      </p:sp>
      <p:sp>
        <p:nvSpPr>
          <p:cNvPr id="4" name="Slide Number Placeholder 3"/>
          <p:cNvSpPr>
            <a:spLocks noGrp="1"/>
          </p:cNvSpPr>
          <p:nvPr>
            <p:ph type="sldNum" sz="quarter" idx="10"/>
          </p:nvPr>
        </p:nvSpPr>
        <p:spPr/>
        <p:txBody>
          <a:bodyPr/>
          <a:lstStyle/>
          <a:p>
            <a:fld id="{F6DEA9AD-9AF4-1645-9A43-DA32BD410949}" type="slidenum">
              <a:rPr lang="en-US" smtClean="0"/>
              <a:t>2</a:t>
            </a:fld>
            <a:endParaRPr lang="en-US"/>
          </a:p>
        </p:txBody>
      </p:sp>
    </p:spTree>
    <p:extLst>
      <p:ext uri="{BB962C8B-B14F-4D97-AF65-F5344CB8AC3E}">
        <p14:creationId xmlns:p14="http://schemas.microsoft.com/office/powerpoint/2010/main" val="979153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re-size</a:t>
            </a:r>
            <a:r>
              <a:rPr lang="en-US" baseline="0" dirty="0" smtClean="0"/>
              <a:t> and image without losing the ratio: </a:t>
            </a:r>
            <a:r>
              <a:rPr lang="en-US" dirty="0" smtClean="0"/>
              <a:t>Right click</a:t>
            </a:r>
            <a:r>
              <a:rPr lang="en-US" baseline="0" dirty="0" smtClean="0"/>
              <a:t> on the image – choose “Size and Position”, and click on “Lock Aspect Ratio”</a:t>
            </a:r>
            <a:endParaRPr lang="en-US" dirty="0"/>
          </a:p>
        </p:txBody>
      </p:sp>
      <p:sp>
        <p:nvSpPr>
          <p:cNvPr id="4" name="Slide Number Placeholder 3"/>
          <p:cNvSpPr>
            <a:spLocks noGrp="1"/>
          </p:cNvSpPr>
          <p:nvPr>
            <p:ph type="sldNum" sz="quarter" idx="10"/>
          </p:nvPr>
        </p:nvSpPr>
        <p:spPr/>
        <p:txBody>
          <a:bodyPr/>
          <a:lstStyle/>
          <a:p>
            <a:fld id="{F6DEA9AD-9AF4-1645-9A43-DA32BD410949}" type="slidenum">
              <a:rPr lang="en-US" smtClean="0"/>
              <a:t>3</a:t>
            </a:fld>
            <a:endParaRPr lang="en-US"/>
          </a:p>
        </p:txBody>
      </p:sp>
    </p:spTree>
    <p:extLst>
      <p:ext uri="{BB962C8B-B14F-4D97-AF65-F5344CB8AC3E}">
        <p14:creationId xmlns:p14="http://schemas.microsoft.com/office/powerpoint/2010/main" val="189836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data shows a clear disproportionate impact on the </a:t>
            </a:r>
            <a:r>
              <a:rPr lang="en-US" baseline="0" dirty="0" err="1" smtClean="0"/>
              <a:t>Latinx</a:t>
            </a:r>
            <a:r>
              <a:rPr lang="en-US" baseline="0" dirty="0" smtClean="0"/>
              <a:t> community in terms of children removed from homes.  </a:t>
            </a:r>
            <a:r>
              <a:rPr lang="en-US" baseline="0" dirty="0" err="1" smtClean="0"/>
              <a:t>Latinx</a:t>
            </a:r>
            <a:r>
              <a:rPr lang="en-US" baseline="0" dirty="0" smtClean="0"/>
              <a:t> children accounted for 82% of the increase in children in out of home placement.   All races were impacted in the increase in 2016 but as other races/ethnicities went down the </a:t>
            </a:r>
            <a:r>
              <a:rPr lang="en-US" baseline="0" dirty="0" err="1" smtClean="0"/>
              <a:t>Latinx</a:t>
            </a:r>
            <a:r>
              <a:rPr lang="en-US" baseline="0" dirty="0" smtClean="0"/>
              <a:t> numbers continued to increase each year.  </a:t>
            </a:r>
          </a:p>
          <a:p>
            <a:endParaRPr lang="en-US" baseline="0" dirty="0" smtClean="0"/>
          </a:p>
          <a:p>
            <a:r>
              <a:rPr lang="en-US" baseline="0" dirty="0" smtClean="0"/>
              <a:t>This is all within the context of Massachusetts having the worst inequality between white and </a:t>
            </a:r>
            <a:r>
              <a:rPr lang="en-US" baseline="0" dirty="0" err="1" smtClean="0"/>
              <a:t>latino</a:t>
            </a:r>
            <a:r>
              <a:rPr lang="en-US" baseline="0" dirty="0" smtClean="0"/>
              <a:t> residents of any state in terms of income, housing, poverty, unemployment, incarceration, and educational attainment.  In terms of youth in Massachusetts </a:t>
            </a:r>
            <a:r>
              <a:rPr lang="en-US" baseline="0" dirty="0" err="1" smtClean="0"/>
              <a:t>Latinox</a:t>
            </a:r>
            <a:r>
              <a:rPr lang="en-US" baseline="0" dirty="0" smtClean="0"/>
              <a:t> have the highest relative rate of probation, detention, and commitment to DYS.  </a:t>
            </a:r>
            <a:endParaRPr lang="en-US" dirty="0"/>
          </a:p>
        </p:txBody>
      </p:sp>
      <p:sp>
        <p:nvSpPr>
          <p:cNvPr id="4" name="Slide Number Placeholder 3"/>
          <p:cNvSpPr>
            <a:spLocks noGrp="1"/>
          </p:cNvSpPr>
          <p:nvPr>
            <p:ph type="sldNum" sz="quarter" idx="10"/>
          </p:nvPr>
        </p:nvSpPr>
        <p:spPr/>
        <p:txBody>
          <a:bodyPr/>
          <a:lstStyle/>
          <a:p>
            <a:fld id="{F6DEA9AD-9AF4-1645-9A43-DA32BD410949}" type="slidenum">
              <a:rPr lang="en-US" smtClean="0"/>
              <a:t>4</a:t>
            </a:fld>
            <a:endParaRPr lang="en-US"/>
          </a:p>
        </p:txBody>
      </p:sp>
    </p:spTree>
    <p:extLst>
      <p:ext uri="{BB962C8B-B14F-4D97-AF65-F5344CB8AC3E}">
        <p14:creationId xmlns:p14="http://schemas.microsoft.com/office/powerpoint/2010/main" val="515903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trend increase is the 6-11 age group in placement – these are school age children.</a:t>
            </a:r>
            <a:endParaRPr lang="en-US" dirty="0"/>
          </a:p>
        </p:txBody>
      </p:sp>
      <p:sp>
        <p:nvSpPr>
          <p:cNvPr id="4" name="Slide Number Placeholder 3"/>
          <p:cNvSpPr>
            <a:spLocks noGrp="1"/>
          </p:cNvSpPr>
          <p:nvPr>
            <p:ph type="sldNum" sz="quarter" idx="10"/>
          </p:nvPr>
        </p:nvSpPr>
        <p:spPr/>
        <p:txBody>
          <a:bodyPr/>
          <a:lstStyle/>
          <a:p>
            <a:fld id="{F6DEA9AD-9AF4-1645-9A43-DA32BD410949}" type="slidenum">
              <a:rPr lang="en-US" smtClean="0"/>
              <a:t>5</a:t>
            </a:fld>
            <a:endParaRPr lang="en-US"/>
          </a:p>
        </p:txBody>
      </p:sp>
    </p:spTree>
    <p:extLst>
      <p:ext uri="{BB962C8B-B14F-4D97-AF65-F5344CB8AC3E}">
        <p14:creationId xmlns:p14="http://schemas.microsoft.com/office/powerpoint/2010/main" val="1801130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Continuous time in placement does not mean the same placement </a:t>
            </a:r>
          </a:p>
          <a:p>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Administration</a:t>
            </a:r>
            <a:r>
              <a:rPr lang="en-US" baseline="0" dirty="0" smtClean="0"/>
              <a:t> of Children and Families</a:t>
            </a:r>
            <a:r>
              <a:rPr lang="en-US" dirty="0" smtClean="0"/>
              <a:t> HHS - reports which counts placement</a:t>
            </a:r>
            <a:r>
              <a:rPr lang="en-US" baseline="0" dirty="0" smtClean="0"/>
              <a:t> stability as 2 or fewer placements by time in care – MA had average of </a:t>
            </a:r>
            <a:r>
              <a:rPr lang="en-US" dirty="0" smtClean="0"/>
              <a:t>3 -  has a high rate of instability</a:t>
            </a:r>
          </a:p>
          <a:p>
            <a:endParaRPr lang="en-US" dirty="0" smtClean="0"/>
          </a:p>
          <a:p>
            <a:r>
              <a:rPr lang="en-US" dirty="0" smtClean="0"/>
              <a:t>The two categories that have</a:t>
            </a:r>
            <a:r>
              <a:rPr lang="en-US" baseline="0" dirty="0" smtClean="0"/>
              <a:t> been steadily going up are 2-4 years and 4+ years.  </a:t>
            </a:r>
          </a:p>
          <a:p>
            <a:endParaRPr lang="en-US" dirty="0"/>
          </a:p>
        </p:txBody>
      </p:sp>
      <p:sp>
        <p:nvSpPr>
          <p:cNvPr id="4" name="Slide Number Placeholder 3"/>
          <p:cNvSpPr>
            <a:spLocks noGrp="1"/>
          </p:cNvSpPr>
          <p:nvPr>
            <p:ph type="sldNum" sz="quarter" idx="10"/>
          </p:nvPr>
        </p:nvSpPr>
        <p:spPr/>
        <p:txBody>
          <a:bodyPr/>
          <a:lstStyle/>
          <a:p>
            <a:fld id="{F6DEA9AD-9AF4-1645-9A43-DA32BD410949}" type="slidenum">
              <a:rPr lang="en-US" smtClean="0"/>
              <a:t>6</a:t>
            </a:fld>
            <a:endParaRPr lang="en-US"/>
          </a:p>
        </p:txBody>
      </p:sp>
    </p:spTree>
    <p:extLst>
      <p:ext uri="{BB962C8B-B14F-4D97-AF65-F5344CB8AC3E}">
        <p14:creationId xmlns:p14="http://schemas.microsoft.com/office/powerpoint/2010/main" val="299417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a:t>
            </a:r>
            <a:r>
              <a:rPr lang="en-US" baseline="0" dirty="0" smtClean="0"/>
              <a:t> number of very young kids who are </a:t>
            </a:r>
            <a:r>
              <a:rPr lang="en-US" baseline="0" dirty="0" err="1" smtClean="0"/>
              <a:t>dcf</a:t>
            </a:r>
            <a:r>
              <a:rPr lang="en-US" baseline="0" dirty="0" smtClean="0"/>
              <a:t> involved but still at home.  This is significant as these children have experienced some form of harm causing child welfare involvement in their lives.  These are children we also need to be aware of among us.  </a:t>
            </a:r>
            <a:endParaRPr lang="en-US" dirty="0"/>
          </a:p>
        </p:txBody>
      </p:sp>
      <p:sp>
        <p:nvSpPr>
          <p:cNvPr id="4" name="Slide Number Placeholder 3"/>
          <p:cNvSpPr>
            <a:spLocks noGrp="1"/>
          </p:cNvSpPr>
          <p:nvPr>
            <p:ph type="sldNum" sz="quarter" idx="10"/>
          </p:nvPr>
        </p:nvSpPr>
        <p:spPr/>
        <p:txBody>
          <a:bodyPr/>
          <a:lstStyle/>
          <a:p>
            <a:fld id="{F6DEA9AD-9AF4-1645-9A43-DA32BD410949}" type="slidenum">
              <a:rPr lang="en-US" smtClean="0"/>
              <a:t>7</a:t>
            </a:fld>
            <a:endParaRPr lang="en-US"/>
          </a:p>
        </p:txBody>
      </p:sp>
    </p:spTree>
    <p:extLst>
      <p:ext uri="{BB962C8B-B14F-4D97-AF65-F5344CB8AC3E}">
        <p14:creationId xmlns:p14="http://schemas.microsoft.com/office/powerpoint/2010/main" val="3094043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10"/>
          </p:nvPr>
        </p:nvSpPr>
        <p:spPr/>
        <p:txBody>
          <a:bodyPr/>
          <a:lstStyle/>
          <a:p>
            <a:fld id="{733DECC0-D51D-8746-BAE4-AB9B20A54D30}" type="slidenum">
              <a:rPr lang="en-US" smtClean="0"/>
              <a:t>8</a:t>
            </a:fld>
            <a:endParaRPr lang="en-US"/>
          </a:p>
        </p:txBody>
      </p:sp>
    </p:spTree>
    <p:extLst>
      <p:ext uri="{BB962C8B-B14F-4D97-AF65-F5344CB8AC3E}">
        <p14:creationId xmlns:p14="http://schemas.microsoft.com/office/powerpoint/2010/main" val="2784485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3" name="Subtitle 2"/>
          <p:cNvSpPr>
            <a:spLocks noGrp="1"/>
          </p:cNvSpPr>
          <p:nvPr>
            <p:ph type="subTitle" idx="1" hasCustomPrompt="1"/>
          </p:nvPr>
        </p:nvSpPr>
        <p:spPr>
          <a:xfrm>
            <a:off x="923487" y="4060782"/>
            <a:ext cx="4153382" cy="370475"/>
          </a:xfrm>
          <a:prstGeom prst="rect">
            <a:avLst/>
          </a:prstGeom>
        </p:spPr>
        <p:txBody>
          <a:bodyPr lIns="0" tIns="0" rIns="0" bIns="0" anchor="ctr" anchorCtr="0">
            <a:noAutofit/>
          </a:bodyPr>
          <a:lstStyle>
            <a:lvl1pPr marL="0" indent="0" algn="l">
              <a:buNone/>
              <a:defRPr sz="1600" b="0" i="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Title 4"/>
          <p:cNvSpPr>
            <a:spLocks noGrp="1"/>
          </p:cNvSpPr>
          <p:nvPr>
            <p:ph type="title" hasCustomPrompt="1"/>
          </p:nvPr>
        </p:nvSpPr>
        <p:spPr>
          <a:xfrm>
            <a:off x="923486" y="2307782"/>
            <a:ext cx="5231908" cy="1509498"/>
          </a:xfrm>
        </p:spPr>
        <p:txBody>
          <a:bodyPr anchor="b" anchorCtr="0"/>
          <a:lstStyle>
            <a:lvl1pPr>
              <a:lnSpc>
                <a:spcPts val="4600"/>
              </a:lnSpc>
              <a:defRPr sz="4400" b="1">
                <a:solidFill>
                  <a:schemeClr val="bg1"/>
                </a:solidFill>
                <a:latin typeface="Arial"/>
                <a:cs typeface="Aria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9461" y="733066"/>
            <a:ext cx="2008632" cy="684830"/>
          </a:xfrm>
          <a:prstGeom prst="rect">
            <a:avLst/>
          </a:prstGeom>
        </p:spPr>
      </p:pic>
    </p:spTree>
    <p:extLst>
      <p:ext uri="{BB962C8B-B14F-4D97-AF65-F5344CB8AC3E}">
        <p14:creationId xmlns:p14="http://schemas.microsoft.com/office/powerpoint/2010/main" val="140357377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872415" y="1593829"/>
            <a:ext cx="6898640" cy="4600076"/>
          </a:xfrm>
          <a:prstGeom prst="rect">
            <a:avLst/>
          </a:prstGeo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959489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hoto and quote">
    <p:spTree>
      <p:nvGrpSpPr>
        <p:cNvPr id="1" name=""/>
        <p:cNvGrpSpPr/>
        <p:nvPr/>
      </p:nvGrpSpPr>
      <p:grpSpPr>
        <a:xfrm>
          <a:off x="0" y="0"/>
          <a:ext cx="0" cy="0"/>
          <a:chOff x="0" y="0"/>
          <a:chExt cx="0" cy="0"/>
        </a:xfrm>
      </p:grpSpPr>
      <p:pic>
        <p:nvPicPr>
          <p:cNvPr id="14" name="Picture 13"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userDrawn="1"/>
        </p:nvSpPr>
        <p:spPr>
          <a:xfrm>
            <a:off x="8686800" y="6448523"/>
            <a:ext cx="396240" cy="276999"/>
          </a:xfrm>
          <a:prstGeom prst="rect">
            <a:avLst/>
          </a:prstGeom>
          <a:noFill/>
        </p:spPr>
        <p:txBody>
          <a:bodyPr wrap="square" lIns="0" rIns="0" rtlCol="0">
            <a:spAutoFit/>
          </a:bodyPr>
          <a:lstStyle/>
          <a:p>
            <a:pPr algn="ctr"/>
            <a:fld id="{193DBDBF-B878-E847-B426-9C22A68C12E4}" type="slidenum">
              <a:rPr lang="en-US" sz="1200" b="1" smtClean="0">
                <a:solidFill>
                  <a:srgbClr val="D7D8D4"/>
                </a:solidFill>
                <a:latin typeface="Arial"/>
                <a:ea typeface="Georgia" charset="0"/>
                <a:cs typeface="Arial"/>
              </a:rPr>
              <a:pPr algn="ctr"/>
              <a:t>‹#›</a:t>
            </a:fld>
            <a:endParaRPr lang="en-US" sz="1200" b="1" dirty="0">
              <a:solidFill>
                <a:srgbClr val="D7D8D4"/>
              </a:solidFill>
              <a:latin typeface="Arial"/>
              <a:ea typeface="Georgia" charset="0"/>
              <a:cs typeface="Arial"/>
            </a:endParaRPr>
          </a:p>
        </p:txBody>
      </p:sp>
      <p:sp>
        <p:nvSpPr>
          <p:cNvPr id="5" name="Picture Placeholder 4"/>
          <p:cNvSpPr>
            <a:spLocks noGrp="1"/>
          </p:cNvSpPr>
          <p:nvPr>
            <p:ph type="pic" sz="quarter" idx="12"/>
          </p:nvPr>
        </p:nvSpPr>
        <p:spPr>
          <a:xfrm>
            <a:off x="0" y="0"/>
            <a:ext cx="9144000" cy="6858000"/>
          </a:xfrm>
          <a:prstGeom prst="rect">
            <a:avLst/>
          </a:prstGeom>
        </p:spPr>
        <p:txBody>
          <a:bodyPr/>
          <a:lstStyle/>
          <a:p>
            <a:r>
              <a:rPr lang="en-US" smtClean="0"/>
              <a:t>Click icon to add picture</a:t>
            </a:r>
            <a:endParaRPr lang="en-US"/>
          </a:p>
        </p:txBody>
      </p:sp>
      <p:sp>
        <p:nvSpPr>
          <p:cNvPr id="3" name="Title 2"/>
          <p:cNvSpPr>
            <a:spLocks noGrp="1"/>
          </p:cNvSpPr>
          <p:nvPr>
            <p:ph type="title"/>
          </p:nvPr>
        </p:nvSpPr>
        <p:spPr>
          <a:xfrm>
            <a:off x="5577625" y="4157639"/>
            <a:ext cx="2772672" cy="1929046"/>
          </a:xfrm>
        </p:spPr>
        <p:txBody>
          <a:bodyPr anchor="ctr" anchorCtr="1"/>
          <a:lstStyle>
            <a:lvl1pPr>
              <a:defRPr sz="2200" b="0" i="1">
                <a:solidFill>
                  <a:schemeClr val="bg1"/>
                </a:solidFill>
                <a:latin typeface="Georgia"/>
                <a:cs typeface="Georgia"/>
              </a:defRPr>
            </a:lvl1pPr>
          </a:lstStyle>
          <a:p>
            <a:r>
              <a:rPr lang="en-US" smtClean="0"/>
              <a:t>Click to edit Master title style</a:t>
            </a:r>
            <a:endParaRPr lang="en-US" dirty="0"/>
          </a:p>
        </p:txBody>
      </p:sp>
    </p:spTree>
    <p:extLst>
      <p:ext uri="{BB962C8B-B14F-4D97-AF65-F5344CB8AC3E}">
        <p14:creationId xmlns:p14="http://schemas.microsoft.com/office/powerpoint/2010/main" val="288793396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and chart">
    <p:spTree>
      <p:nvGrpSpPr>
        <p:cNvPr id="1" name=""/>
        <p:cNvGrpSpPr/>
        <p:nvPr/>
      </p:nvGrpSpPr>
      <p:grpSpPr>
        <a:xfrm>
          <a:off x="0" y="0"/>
          <a:ext cx="0" cy="0"/>
          <a:chOff x="0" y="0"/>
          <a:chExt cx="0" cy="0"/>
        </a:xfrm>
      </p:grpSpPr>
      <p:pic>
        <p:nvPicPr>
          <p:cNvPr id="15" name="Picture 14"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p:txBody>
          <a:bodyPr/>
          <a:lstStyle/>
          <a:p>
            <a:r>
              <a:rPr lang="en-US" smtClean="0"/>
              <a:t>Click to edit Master title style</a:t>
            </a:r>
            <a:endParaRPr lang="en-US"/>
          </a:p>
        </p:txBody>
      </p:sp>
      <p:sp>
        <p:nvSpPr>
          <p:cNvPr id="7" name="Content Placeholder 5"/>
          <p:cNvSpPr>
            <a:spLocks noGrp="1"/>
          </p:cNvSpPr>
          <p:nvPr>
            <p:ph sz="quarter" idx="11"/>
          </p:nvPr>
        </p:nvSpPr>
        <p:spPr>
          <a:xfrm>
            <a:off x="875114" y="1592013"/>
            <a:ext cx="3200400" cy="461448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3"/>
          <p:cNvSpPr>
            <a:spLocks noGrp="1"/>
          </p:cNvSpPr>
          <p:nvPr>
            <p:ph type="chart" sz="quarter" idx="12"/>
          </p:nvPr>
        </p:nvSpPr>
        <p:spPr>
          <a:xfrm>
            <a:off x="4380314" y="1592013"/>
            <a:ext cx="3393440" cy="4614484"/>
          </a:xfrm>
          <a:prstGeom prst="rect">
            <a:avLst/>
          </a:prstGeom>
        </p:spPr>
        <p:txBody>
          <a:bodyPr/>
          <a:lstStyle/>
          <a:p>
            <a:r>
              <a:rPr lang="en-US" smtClean="0"/>
              <a:t>Click icon to add chart</a:t>
            </a:r>
            <a:endParaRPr lang="en-US"/>
          </a:p>
        </p:txBody>
      </p:sp>
    </p:spTree>
    <p:extLst>
      <p:ext uri="{BB962C8B-B14F-4D97-AF65-F5344CB8AC3E}">
        <p14:creationId xmlns:p14="http://schemas.microsoft.com/office/powerpoint/2010/main" val="217719509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userDrawn="1">
          <p15:clr>
            <a:srgbClr val="FBAE40"/>
          </p15:clr>
        </p15:guide>
        <p15:guide id="2" pos="268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6" y="0"/>
            <a:ext cx="9235440" cy="6931198"/>
          </a:xfrm>
          <a:prstGeom prst="rect">
            <a:avLst/>
          </a:prstGeom>
        </p:spPr>
      </p:pic>
      <p:sp>
        <p:nvSpPr>
          <p:cNvPr id="10" name="Subtitle 2"/>
          <p:cNvSpPr>
            <a:spLocks noGrp="1"/>
          </p:cNvSpPr>
          <p:nvPr>
            <p:ph type="subTitle" idx="1" hasCustomPrompt="1"/>
          </p:nvPr>
        </p:nvSpPr>
        <p:spPr>
          <a:xfrm>
            <a:off x="1007348" y="3930652"/>
            <a:ext cx="4153382" cy="370475"/>
          </a:xfrm>
          <a:prstGeom prst="rect">
            <a:avLst/>
          </a:prstGeom>
        </p:spPr>
        <p:txBody>
          <a:bodyPr lIns="0" tIns="0" rIns="0" bIns="0" anchor="ctr" anchorCtr="0">
            <a:noAutofit/>
          </a:bodyPr>
          <a:lstStyle>
            <a:lvl1pPr marL="0" indent="0" algn="l">
              <a:buNone/>
              <a:defRPr sz="1400" b="0" i="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ext Placeholder 3"/>
          <p:cNvSpPr>
            <a:spLocks noGrp="1"/>
          </p:cNvSpPr>
          <p:nvPr>
            <p:ph type="body" sz="quarter" idx="10"/>
          </p:nvPr>
        </p:nvSpPr>
        <p:spPr>
          <a:xfrm>
            <a:off x="1006475" y="982663"/>
            <a:ext cx="4840288" cy="2851150"/>
          </a:xfrm>
        </p:spPr>
        <p:txBody>
          <a:bodyPr anchor="b" anchorCtr="0"/>
          <a:lstStyle>
            <a:lvl1pPr>
              <a:lnSpc>
                <a:spcPts val="4600"/>
              </a:lnSpc>
              <a:defRPr sz="3600" b="1">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146774739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896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quote red">
    <p:spTree>
      <p:nvGrpSpPr>
        <p:cNvPr id="1" name=""/>
        <p:cNvGrpSpPr/>
        <p:nvPr/>
      </p:nvGrpSpPr>
      <p:grpSpPr>
        <a:xfrm>
          <a:off x="0" y="0"/>
          <a:ext cx="0" cy="0"/>
          <a:chOff x="0" y="0"/>
          <a:chExt cx="0" cy="0"/>
        </a:xfrm>
      </p:grpSpPr>
      <p:sp>
        <p:nvSpPr>
          <p:cNvPr id="9" name="Rectangle 8"/>
          <p:cNvSpPr/>
          <p:nvPr userDrawn="1"/>
        </p:nvSpPr>
        <p:spPr>
          <a:xfrm>
            <a:off x="0" y="3238500"/>
            <a:ext cx="9144000" cy="3619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7"/>
          <p:cNvSpPr>
            <a:spLocks noGrp="1"/>
          </p:cNvSpPr>
          <p:nvPr>
            <p:ph type="body" sz="quarter" idx="10" hasCustomPrompt="1"/>
          </p:nvPr>
        </p:nvSpPr>
        <p:spPr>
          <a:xfrm>
            <a:off x="709805" y="3619537"/>
            <a:ext cx="7624726" cy="1655395"/>
          </a:xfrm>
        </p:spPr>
        <p:txBody>
          <a:bodyPr anchor="b">
            <a:noAutofit/>
          </a:bodyPr>
          <a:lstStyle>
            <a:lvl1pPr marL="176213" indent="-161925">
              <a:tabLst/>
              <a:defRPr sz="2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“This is a placeholder quote.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lorem</a:t>
            </a:r>
            <a:r>
              <a:rPr lang="en-US" dirty="0" smtClean="0"/>
              <a:t> </a:t>
            </a:r>
            <a:r>
              <a:rPr lang="en-US" dirty="0" err="1" smtClean="0"/>
              <a:t>ipsum</a:t>
            </a:r>
            <a:r>
              <a:rPr lang="en-US" dirty="0" smtClean="0"/>
              <a:t> </a:t>
            </a:r>
            <a:r>
              <a:rPr lang="en-US" dirty="0" err="1" smtClean="0"/>
              <a:t>labore</a:t>
            </a:r>
            <a:r>
              <a:rPr lang="en-US" dirty="0" smtClean="0"/>
              <a:t> et </a:t>
            </a:r>
            <a:r>
              <a:rPr lang="en-US" dirty="0" err="1" smtClean="0"/>
              <a:t>dolore</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a:t>
            </a:r>
          </a:p>
        </p:txBody>
      </p:sp>
      <p:sp>
        <p:nvSpPr>
          <p:cNvPr id="11" name="Text Placeholder 7"/>
          <p:cNvSpPr>
            <a:spLocks noGrp="1"/>
          </p:cNvSpPr>
          <p:nvPr>
            <p:ph type="body" sz="quarter" idx="11" hasCustomPrompt="1"/>
          </p:nvPr>
        </p:nvSpPr>
        <p:spPr>
          <a:xfrm>
            <a:off x="889685" y="5453028"/>
            <a:ext cx="7444845" cy="800938"/>
          </a:xfrm>
        </p:spPr>
        <p:txBody>
          <a:bodyPr>
            <a:normAutofit/>
          </a:bodyPr>
          <a:lstStyle>
            <a:lvl1pPr>
              <a:defRPr sz="2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QUOTE AUTHOR</a:t>
            </a:r>
          </a:p>
        </p:txBody>
      </p:sp>
      <p:sp>
        <p:nvSpPr>
          <p:cNvPr id="3" name="Picture Placeholder 2"/>
          <p:cNvSpPr>
            <a:spLocks noGrp="1"/>
          </p:cNvSpPr>
          <p:nvPr>
            <p:ph type="pic" sz="quarter" idx="12"/>
          </p:nvPr>
        </p:nvSpPr>
        <p:spPr>
          <a:xfrm>
            <a:off x="0" y="0"/>
            <a:ext cx="9144000" cy="3238500"/>
          </a:xfrm>
        </p:spPr>
        <p:txBody>
          <a:bodyPr/>
          <a:lstStyle/>
          <a:p>
            <a:r>
              <a:rPr lang="en-US" smtClean="0"/>
              <a:t>Click icon to add picture</a:t>
            </a:r>
            <a:endParaRPr lang="en-US"/>
          </a:p>
        </p:txBody>
      </p:sp>
    </p:spTree>
    <p:extLst>
      <p:ext uri="{BB962C8B-B14F-4D97-AF65-F5344CB8AC3E}">
        <p14:creationId xmlns:p14="http://schemas.microsoft.com/office/powerpoint/2010/main" val="40901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872415" y="155762"/>
            <a:ext cx="6898640" cy="895403"/>
          </a:xfrm>
          <a:prstGeom prst="rect">
            <a:avLst/>
          </a:prstGeom>
        </p:spPr>
        <p:txBody>
          <a:bodyPr vert="horz" lIns="0" tIns="0" rIns="0" bIns="0" rtlCol="0" anchor="ctr" anchorCtr="0">
            <a:noAutofit/>
          </a:bodyPr>
          <a:lstStyle/>
          <a:p>
            <a:r>
              <a:rPr lang="en-US" smtClean="0"/>
              <a:t>Click to edit Master title style</a:t>
            </a:r>
            <a:endParaRPr lang="en-US" dirty="0"/>
          </a:p>
        </p:txBody>
      </p:sp>
      <p:sp>
        <p:nvSpPr>
          <p:cNvPr id="12" name="TextBox 11"/>
          <p:cNvSpPr txBox="1"/>
          <p:nvPr/>
        </p:nvSpPr>
        <p:spPr>
          <a:xfrm>
            <a:off x="8686800" y="6448523"/>
            <a:ext cx="396240" cy="276999"/>
          </a:xfrm>
          <a:prstGeom prst="rect">
            <a:avLst/>
          </a:prstGeom>
          <a:noFill/>
        </p:spPr>
        <p:txBody>
          <a:bodyPr wrap="square" lIns="0" rIns="0" rtlCol="0">
            <a:spAutoFit/>
          </a:bodyPr>
          <a:lstStyle/>
          <a:p>
            <a:pPr algn="ctr"/>
            <a:fld id="{193DBDBF-B878-E847-B426-9C22A68C12E4}" type="slidenum">
              <a:rPr lang="en-US" sz="1200" b="1" smtClean="0">
                <a:solidFill>
                  <a:schemeClr val="bg2"/>
                </a:solidFill>
                <a:latin typeface="Arial"/>
                <a:ea typeface="Georgia" charset="0"/>
                <a:cs typeface="Arial"/>
              </a:rPr>
              <a:pPr algn="ctr"/>
              <a:t>‹#›</a:t>
            </a:fld>
            <a:endParaRPr lang="en-US" sz="1200" b="1" dirty="0">
              <a:solidFill>
                <a:schemeClr val="bg2"/>
              </a:solidFill>
              <a:latin typeface="Arial"/>
              <a:ea typeface="Georgia" charset="0"/>
              <a:cs typeface="Arial"/>
            </a:endParaRPr>
          </a:p>
        </p:txBody>
      </p:sp>
      <p:cxnSp>
        <p:nvCxnSpPr>
          <p:cNvPr id="13" name="Straight Connector 12"/>
          <p:cNvCxnSpPr/>
          <p:nvPr/>
        </p:nvCxnSpPr>
        <p:spPr>
          <a:xfrm>
            <a:off x="0" y="1175381"/>
            <a:ext cx="1280160" cy="0"/>
          </a:xfrm>
          <a:prstGeom prst="line">
            <a:avLst/>
          </a:prstGeom>
          <a:ln w="76200" cmpd="sng">
            <a:solidFill>
              <a:schemeClr val="accent4"/>
            </a:solidFill>
          </a:ln>
        </p:spPr>
        <p:style>
          <a:lnRef idx="1">
            <a:schemeClr val="accent6"/>
          </a:lnRef>
          <a:fillRef idx="0">
            <a:schemeClr val="accent6"/>
          </a:fillRef>
          <a:effectRef idx="0">
            <a:schemeClr val="accent6"/>
          </a:effectRef>
          <a:fontRef idx="minor">
            <a:schemeClr val="tx1"/>
          </a:fontRef>
        </p:style>
      </p:cxnSp>
      <p:sp>
        <p:nvSpPr>
          <p:cNvPr id="23" name="Text Placeholder 22"/>
          <p:cNvSpPr>
            <a:spLocks noGrp="1"/>
          </p:cNvSpPr>
          <p:nvPr>
            <p:ph type="body" idx="1"/>
          </p:nvPr>
        </p:nvSpPr>
        <p:spPr>
          <a:xfrm>
            <a:off x="872415" y="1593829"/>
            <a:ext cx="6898640" cy="4434286"/>
          </a:xfrm>
          <a:prstGeom prst="rect">
            <a:avLst/>
          </a:prstGeom>
        </p:spPr>
        <p:txBody>
          <a:bodyPr vert="horz" lIns="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6887893"/>
      </p:ext>
    </p:extLst>
  </p:cSld>
  <p:clrMap bg1="lt1" tx1="dk1" bg2="lt2" tx2="dk2" accent1="accent1" accent2="accent2" accent3="accent3" accent4="accent4" accent5="accent5" accent6="accent6" hlink="hlink" folHlink="folHlink"/>
  <p:sldLayoutIdLst>
    <p:sldLayoutId id="2147483657" r:id="rId1"/>
    <p:sldLayoutId id="2147483661" r:id="rId2"/>
    <p:sldLayoutId id="2147483652" r:id="rId3"/>
    <p:sldLayoutId id="2147483656" r:id="rId4"/>
    <p:sldLayoutId id="2147483664" r:id="rId5"/>
    <p:sldLayoutId id="2147483655" r:id="rId6"/>
    <p:sldLayoutId id="2147483665" r:id="rId7"/>
  </p:sldLayoutIdLst>
  <p:timing>
    <p:tnLst>
      <p:par>
        <p:cTn id="1" dur="indefinite" restart="never" nodeType="tmRoot"/>
      </p:par>
    </p:tnLst>
  </p:timing>
  <p:hf sldNum="0" hdr="0" dt="0"/>
  <p:txStyles>
    <p:titleStyle>
      <a:lvl1pPr algn="l" defTabSz="457200" rtl="0" eaLnBrk="1" latinLnBrk="0" hangingPunct="1">
        <a:lnSpc>
          <a:spcPts val="3500"/>
        </a:lnSpc>
        <a:spcBef>
          <a:spcPct val="0"/>
        </a:spcBef>
        <a:buNone/>
        <a:defRPr sz="3200" b="1" kern="1200">
          <a:ln>
            <a:noFill/>
          </a:ln>
          <a:solidFill>
            <a:schemeClr val="accent1"/>
          </a:solidFill>
          <a:latin typeface="Arial"/>
          <a:ea typeface="Georgia" charset="0"/>
          <a:cs typeface="Arial"/>
        </a:defRPr>
      </a:lvl1pPr>
    </p:titleStyle>
    <p:bodyStyle>
      <a:lvl1pPr marL="0" marR="0" indent="0" algn="l" defTabSz="457200" rtl="0" eaLnBrk="1" fontAlgn="auto" latinLnBrk="0" hangingPunct="1">
        <a:lnSpc>
          <a:spcPct val="100000"/>
        </a:lnSpc>
        <a:spcBef>
          <a:spcPct val="20000"/>
        </a:spcBef>
        <a:spcAft>
          <a:spcPts val="0"/>
        </a:spcAft>
        <a:buClrTx/>
        <a:buSzTx/>
        <a:buFont typeface="Arial" charset="0"/>
        <a:buNone/>
        <a:tabLst/>
        <a:defRPr sz="2200" kern="1200">
          <a:solidFill>
            <a:schemeClr val="tx2"/>
          </a:solidFill>
          <a:latin typeface="Arial"/>
          <a:ea typeface="+mn-ea"/>
          <a:cs typeface="Arial"/>
        </a:defRPr>
      </a:lvl1pPr>
      <a:lvl2pPr marL="403225" indent="-207963" algn="l" defTabSz="457200" rtl="0" eaLnBrk="1" latinLnBrk="0" hangingPunct="1">
        <a:spcBef>
          <a:spcPct val="20000"/>
        </a:spcBef>
        <a:buFont typeface="Arial" charset="0"/>
        <a:buChar char="•"/>
        <a:tabLst/>
        <a:defRPr sz="2000" kern="1200" baseline="0">
          <a:solidFill>
            <a:schemeClr val="tx2"/>
          </a:solidFill>
          <a:latin typeface="Arial"/>
          <a:ea typeface="+mn-ea"/>
          <a:cs typeface="Arial"/>
        </a:defRPr>
      </a:lvl2pPr>
      <a:lvl3pPr marL="749300" indent="-173038" algn="l" defTabSz="457200" rtl="0" eaLnBrk="1" latinLnBrk="0" hangingPunct="1">
        <a:spcBef>
          <a:spcPct val="20000"/>
        </a:spcBef>
        <a:buFont typeface=".AppleSystemUIFont" charset="-120"/>
        <a:buChar char="-"/>
        <a:tabLst/>
        <a:defRPr sz="1800" kern="1200" baseline="0">
          <a:solidFill>
            <a:schemeClr val="tx2"/>
          </a:solidFill>
          <a:latin typeface="Arial"/>
          <a:ea typeface="+mn-ea"/>
          <a:cs typeface="Arial"/>
        </a:defRPr>
      </a:lvl3pPr>
      <a:lvl4pPr marL="1038225" indent="-219075" algn="l" defTabSz="457200" rtl="0" eaLnBrk="1" latinLnBrk="0" hangingPunct="1">
        <a:spcBef>
          <a:spcPct val="20000"/>
        </a:spcBef>
        <a:buFont typeface="HiraginoSans-W3" charset="-128"/>
        <a:buChar char="・"/>
        <a:tabLst/>
        <a:defRPr sz="1600" kern="1200">
          <a:solidFill>
            <a:schemeClr val="tx2"/>
          </a:solidFill>
          <a:latin typeface="Arial"/>
          <a:ea typeface="+mn-ea"/>
          <a:cs typeface="Arial"/>
        </a:defRPr>
      </a:lvl4pPr>
      <a:lvl5pPr marL="1373188" indent="-184150" algn="l" defTabSz="457200" rtl="0" eaLnBrk="1" latinLnBrk="0" hangingPunct="1">
        <a:spcBef>
          <a:spcPct val="20000"/>
        </a:spcBef>
        <a:buFont typeface="Arial"/>
        <a:buChar char="»"/>
        <a:tabLst/>
        <a:defRPr sz="1500" kern="1200" baseline="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672" userDrawn="1">
          <p15:clr>
            <a:srgbClr val="F26B43"/>
          </p15:clr>
        </p15:guide>
        <p15:guide id="3" pos="5016" userDrawn="1">
          <p15:clr>
            <a:srgbClr val="F26B43"/>
          </p15:clr>
        </p15:guide>
        <p15:guide id="5" orient="horz" pos="3936" userDrawn="1">
          <p15:clr>
            <a:srgbClr val="F26B43"/>
          </p15:clr>
        </p15:guide>
        <p15:guide id="7" orient="horz" pos="15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200026" y="3746459"/>
            <a:ext cx="5877364" cy="370475"/>
          </a:xfrm>
        </p:spPr>
        <p:txBody>
          <a:bodyPr/>
          <a:lstStyle/>
          <a:p>
            <a:pPr algn="ctr"/>
            <a:r>
              <a:rPr lang="en-US" sz="1800" dirty="0"/>
              <a:t>Early, Appropriate Care for Child-Welfare Involved Youth </a:t>
            </a:r>
          </a:p>
        </p:txBody>
      </p:sp>
      <p:sp>
        <p:nvSpPr>
          <p:cNvPr id="6" name="Title 5"/>
          <p:cNvSpPr>
            <a:spLocks noGrp="1"/>
          </p:cNvSpPr>
          <p:nvPr>
            <p:ph type="title"/>
          </p:nvPr>
        </p:nvSpPr>
        <p:spPr>
          <a:xfrm>
            <a:off x="200026" y="2143125"/>
            <a:ext cx="7267574" cy="1321730"/>
          </a:xfrm>
        </p:spPr>
        <p:txBody>
          <a:bodyPr>
            <a:normAutofit/>
          </a:bodyPr>
          <a:lstStyle/>
          <a:p>
            <a:r>
              <a:rPr lang="en-US" dirty="0"/>
              <a:t>Shutting Down </a:t>
            </a:r>
            <a:r>
              <a:rPr lang="en-US" dirty="0" smtClean="0"/>
              <a:t>the Trauma </a:t>
            </a:r>
            <a:r>
              <a:rPr lang="en-US" dirty="0"/>
              <a:t>to Prison Pipeline </a:t>
            </a:r>
          </a:p>
        </p:txBody>
      </p:sp>
      <p:sp>
        <p:nvSpPr>
          <p:cNvPr id="4" name="Subtitle 6"/>
          <p:cNvSpPr txBox="1">
            <a:spLocks/>
          </p:cNvSpPr>
          <p:nvPr/>
        </p:nvSpPr>
        <p:spPr>
          <a:xfrm>
            <a:off x="923484" y="5141627"/>
            <a:ext cx="5522285" cy="443874"/>
          </a:xfrm>
          <a:prstGeom prst="rect">
            <a:avLst/>
          </a:prstGeom>
        </p:spPr>
        <p:txBody>
          <a:bodyPr vert="horz" lIns="0" tIns="0" rIns="0" bIns="0" rtlCol="0" anchor="ctr" anchorCtr="0">
            <a:noAutofit/>
          </a:bodyPr>
          <a:lstStyle>
            <a:lvl1pPr marL="0" marR="0" indent="0" algn="l" defTabSz="457200" rtl="0" eaLnBrk="1" fontAlgn="auto" latinLnBrk="0" hangingPunct="1">
              <a:lnSpc>
                <a:spcPct val="100000"/>
              </a:lnSpc>
              <a:spcBef>
                <a:spcPct val="20000"/>
              </a:spcBef>
              <a:spcAft>
                <a:spcPts val="0"/>
              </a:spcAft>
              <a:buClrTx/>
              <a:buSzTx/>
              <a:buFont typeface="Arial" charset="0"/>
              <a:buNone/>
              <a:tabLst/>
              <a:defRPr sz="1600" b="0" i="0" kern="1200">
                <a:solidFill>
                  <a:schemeClr val="bg1"/>
                </a:solidFill>
                <a:latin typeface="Arial"/>
                <a:ea typeface="+mn-ea"/>
                <a:cs typeface="Arial"/>
              </a:defRPr>
            </a:lvl1pPr>
            <a:lvl2pPr marL="457200" indent="0" algn="ctr" defTabSz="457200" rtl="0" eaLnBrk="1" latinLnBrk="0" hangingPunct="1">
              <a:spcBef>
                <a:spcPct val="20000"/>
              </a:spcBef>
              <a:buFont typeface="Arial" charset="0"/>
              <a:buNone/>
              <a:tabLst/>
              <a:defRPr sz="2000" kern="1200" baseline="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ppleSystemUIFont" charset="-120"/>
              <a:buNone/>
              <a:tabLst/>
              <a:defRPr sz="1800" kern="1200" baseline="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HiraginoSans-W3" charset="-128"/>
              <a:buNone/>
              <a:tabLst/>
              <a:defRPr sz="16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tabLst/>
              <a:defRPr sz="1500" kern="1200" baseline="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700" dirty="0" smtClean="0"/>
          </a:p>
          <a:p>
            <a:r>
              <a:rPr lang="en-US" sz="1700" dirty="0" smtClean="0"/>
              <a:t>Kate Lowenstein, Multisystem Youth Project Director</a:t>
            </a:r>
          </a:p>
          <a:p>
            <a:endParaRPr lang="en-US" sz="1700" dirty="0" smtClean="0"/>
          </a:p>
        </p:txBody>
      </p:sp>
    </p:spTree>
    <p:extLst>
      <p:ext uri="{BB962C8B-B14F-4D97-AF65-F5344CB8AC3E}">
        <p14:creationId xmlns:p14="http://schemas.microsoft.com/office/powerpoint/2010/main" val="965747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2415" y="409758"/>
            <a:ext cx="6898640" cy="895403"/>
          </a:xfrm>
        </p:spPr>
        <p:txBody>
          <a:bodyPr/>
          <a:lstStyle/>
          <a:p>
            <a:r>
              <a:rPr lang="en-US" sz="2400" dirty="0"/>
              <a:t>Care and Protection Increase Map</a:t>
            </a:r>
          </a:p>
        </p:txBody>
      </p:sp>
      <p:pic>
        <p:nvPicPr>
          <p:cNvPr id="8" name="Picture 2" descr="C:\Users\Naoka\Dropbox\CfJJ LOGO, LETTERHEAD,ENVELOPES, BUS CARDS, LABELS, NAMETAGS,NOTECARD\CfJJ LOGO\CfJJ decal-final - Copy.png">
            <a:extLst>
              <a:ext uri="{FF2B5EF4-FFF2-40B4-BE49-F238E27FC236}">
                <a16:creationId xmlns="" xmlns:a16="http://schemas.microsoft.com/office/drawing/2014/main" id="{315DC452-DCAE-4F9E-AFF0-D52DD550BF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943600"/>
            <a:ext cx="1143000" cy="7620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a:grpSpLocks noChangeAspect="1"/>
          </p:cNvGrpSpPr>
          <p:nvPr/>
        </p:nvGrpSpPr>
        <p:grpSpPr bwMode="auto">
          <a:xfrm>
            <a:off x="872415" y="1327594"/>
            <a:ext cx="6949440" cy="4616006"/>
            <a:chOff x="1612" y="1293"/>
            <a:chExt cx="3802" cy="2643"/>
          </a:xfrm>
        </p:grpSpPr>
        <p:sp>
          <p:nvSpPr>
            <p:cNvPr id="7" name="AutoShape 4"/>
            <p:cNvSpPr>
              <a:spLocks noChangeAspect="1" noChangeArrowheads="1" noTextEdit="1"/>
            </p:cNvSpPr>
            <p:nvPr/>
          </p:nvSpPr>
          <p:spPr bwMode="auto">
            <a:xfrm>
              <a:off x="1612" y="1293"/>
              <a:ext cx="3802" cy="2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2" y="1293"/>
              <a:ext cx="3807" cy="2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77978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2415" y="358965"/>
            <a:ext cx="6898640" cy="895403"/>
          </a:xfrm>
        </p:spPr>
        <p:txBody>
          <a:bodyPr/>
          <a:lstStyle/>
          <a:p>
            <a:r>
              <a:rPr lang="en-US" sz="2400" dirty="0"/>
              <a:t>Kids in Placement (Per Capita)</a:t>
            </a:r>
          </a:p>
        </p:txBody>
      </p:sp>
      <p:pic>
        <p:nvPicPr>
          <p:cNvPr id="8" name="Picture 2" descr="C:\Users\Naoka\Dropbox\CfJJ LOGO, LETTERHEAD,ENVELOPES, BUS CARDS, LABELS, NAMETAGS,NOTECARD\CfJJ LOGO\CfJJ decal-final - Copy.png">
            <a:extLst>
              <a:ext uri="{FF2B5EF4-FFF2-40B4-BE49-F238E27FC236}">
                <a16:creationId xmlns="" xmlns:a16="http://schemas.microsoft.com/office/drawing/2014/main" id="{315DC452-DCAE-4F9E-AFF0-D52DD550BF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943600"/>
            <a:ext cx="1143000" cy="762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7"/>
          <p:cNvGrpSpPr>
            <a:grpSpLocks noChangeAspect="1"/>
          </p:cNvGrpSpPr>
          <p:nvPr/>
        </p:nvGrpSpPr>
        <p:grpSpPr bwMode="auto">
          <a:xfrm>
            <a:off x="742950" y="1369514"/>
            <a:ext cx="6877050" cy="4574086"/>
            <a:chOff x="1562" y="1293"/>
            <a:chExt cx="3996" cy="2707"/>
          </a:xfrm>
        </p:grpSpPr>
        <p:sp>
          <p:nvSpPr>
            <p:cNvPr id="11" name="AutoShape 6"/>
            <p:cNvSpPr>
              <a:spLocks noChangeAspect="1" noChangeArrowheads="1" noTextEdit="1"/>
            </p:cNvSpPr>
            <p:nvPr/>
          </p:nvSpPr>
          <p:spPr bwMode="auto">
            <a:xfrm>
              <a:off x="1562" y="1293"/>
              <a:ext cx="3996" cy="27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 y="1293"/>
              <a:ext cx="4001" cy="2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27895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1122" y="499536"/>
            <a:ext cx="8104214" cy="745067"/>
          </a:xfrm>
        </p:spPr>
        <p:txBody>
          <a:bodyPr>
            <a:normAutofit/>
          </a:bodyPr>
          <a:lstStyle/>
          <a:p>
            <a:r>
              <a:rPr lang="en-US" sz="2400" dirty="0"/>
              <a:t>Increase in Out-of-Home Placements by Race/Ethnicity </a:t>
            </a:r>
          </a:p>
        </p:txBody>
      </p:sp>
      <p:pic>
        <p:nvPicPr>
          <p:cNvPr id="8" name="Picture 2" descr="C:\Users\Naoka\Dropbox\CfJJ LOGO, LETTERHEAD,ENVELOPES, BUS CARDS, LABELS, NAMETAGS,NOTECARD\CfJJ LOGO\CfJJ decal-final - Copy.png">
            <a:extLst>
              <a:ext uri="{FF2B5EF4-FFF2-40B4-BE49-F238E27FC236}">
                <a16:creationId xmlns:a16="http://schemas.microsoft.com/office/drawing/2014/main" xmlns="" id="{315DC452-DCAE-4F9E-AFF0-D52DD550BF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943600"/>
            <a:ext cx="1143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111" y="1409700"/>
            <a:ext cx="5227664" cy="5237584"/>
          </a:xfrm>
          <a:prstGeom prst="rect">
            <a:avLst/>
          </a:prstGeom>
        </p:spPr>
      </p:pic>
    </p:spTree>
    <p:extLst>
      <p:ext uri="{BB962C8B-B14F-4D97-AF65-F5344CB8AC3E}">
        <p14:creationId xmlns:p14="http://schemas.microsoft.com/office/powerpoint/2010/main" val="1914791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288923"/>
            <a:ext cx="7886700" cy="1130299"/>
          </a:xfrm>
        </p:spPr>
        <p:txBody>
          <a:bodyPr/>
          <a:lstStyle/>
          <a:p>
            <a:r>
              <a:rPr lang="en-US" sz="2400" dirty="0" smtClean="0"/>
              <a:t>Children in Placement by Age</a:t>
            </a:r>
            <a:endParaRPr lang="en-US" sz="2400" dirty="0"/>
          </a:p>
        </p:txBody>
      </p:sp>
      <p:pic>
        <p:nvPicPr>
          <p:cNvPr id="8" name="Picture 2" descr="C:\Users\Naoka\Dropbox\CfJJ LOGO, LETTERHEAD,ENVELOPES, BUS CARDS, LABELS, NAMETAGS,NOTECARD\CfJJ LOGO\CfJJ decal-final - Copy.png">
            <a:extLst>
              <a:ext uri="{FF2B5EF4-FFF2-40B4-BE49-F238E27FC236}">
                <a16:creationId xmlns:a16="http://schemas.microsoft.com/office/drawing/2014/main" xmlns="" id="{315DC452-DCAE-4F9E-AFF0-D52DD550BF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943600"/>
            <a:ext cx="1143000" cy="7620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a:grpSpLocks noChangeAspect="1"/>
          </p:cNvGrpSpPr>
          <p:nvPr/>
        </p:nvGrpSpPr>
        <p:grpSpPr bwMode="auto">
          <a:xfrm>
            <a:off x="1532348" y="1327070"/>
            <a:ext cx="5748985" cy="4784885"/>
            <a:chOff x="2271" y="1293"/>
            <a:chExt cx="2622" cy="2648"/>
          </a:xfrm>
        </p:grpSpPr>
        <p:sp>
          <p:nvSpPr>
            <p:cNvPr id="7" name="AutoShape 4"/>
            <p:cNvSpPr>
              <a:spLocks noChangeAspect="1" noChangeArrowheads="1" noTextEdit="1"/>
            </p:cNvSpPr>
            <p:nvPr/>
          </p:nvSpPr>
          <p:spPr bwMode="auto">
            <a:xfrm>
              <a:off x="2271" y="1293"/>
              <a:ext cx="2484" cy="2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4" y="1293"/>
              <a:ext cx="2489" cy="2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96441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9184" y="42329"/>
            <a:ext cx="3917950" cy="1325563"/>
          </a:xfrm>
        </p:spPr>
        <p:txBody>
          <a:bodyPr/>
          <a:lstStyle/>
          <a:p>
            <a:r>
              <a:rPr lang="en-US" sz="2400" dirty="0" smtClean="0"/>
              <a:t>Continuous Time In Placement</a:t>
            </a:r>
            <a:endParaRPr lang="en-US" sz="2400" dirty="0"/>
          </a:p>
        </p:txBody>
      </p:sp>
      <p:pic>
        <p:nvPicPr>
          <p:cNvPr id="8" name="Picture 2" descr="C:\Users\Naoka\Dropbox\CfJJ LOGO, LETTERHEAD,ENVELOPES, BUS CARDS, LABELS, NAMETAGS,NOTECARD\CfJJ LOGO\CfJJ decal-final - Copy.png">
            <a:extLst>
              <a:ext uri="{FF2B5EF4-FFF2-40B4-BE49-F238E27FC236}">
                <a16:creationId xmlns:a16="http://schemas.microsoft.com/office/drawing/2014/main" xmlns="" id="{315DC452-DCAE-4F9E-AFF0-D52DD550BF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067" y="5808133"/>
            <a:ext cx="1143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 xmlns:a16="http://schemas.microsoft.com/office/drawing/2014/main" id="{00FCDD3B-13FF-C04E-9F53-1716C5B8B7FC}"/>
              </a:ext>
            </a:extLst>
          </p:cNvPr>
          <p:cNvPicPr>
            <a:picLocks noGrp="1" noChangeAspect="1"/>
          </p:cNvPicPr>
          <p:nvPr>
            <p:ph idx="4294967295"/>
          </p:nvPr>
        </p:nvPicPr>
        <p:blipFill>
          <a:blip r:embed="rId4"/>
          <a:stretch>
            <a:fillRect/>
          </a:stretch>
        </p:blipFill>
        <p:spPr>
          <a:xfrm>
            <a:off x="3454400" y="465667"/>
            <a:ext cx="4597401" cy="5858933"/>
          </a:xfrm>
          <a:prstGeom prst="rect">
            <a:avLst/>
          </a:prstGeom>
        </p:spPr>
      </p:pic>
    </p:spTree>
    <p:extLst>
      <p:ext uri="{BB962C8B-B14F-4D97-AF65-F5344CB8AC3E}">
        <p14:creationId xmlns:p14="http://schemas.microsoft.com/office/powerpoint/2010/main" val="4223510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07976"/>
            <a:ext cx="7886700" cy="1244599"/>
          </a:xfrm>
        </p:spPr>
        <p:txBody>
          <a:bodyPr>
            <a:normAutofit/>
          </a:bodyPr>
          <a:lstStyle/>
          <a:p>
            <a:r>
              <a:rPr lang="en-US" sz="2400" dirty="0" smtClean="0"/>
              <a:t>Children Under 18 in DCF Caseload, 2018</a:t>
            </a:r>
            <a:endParaRPr lang="en-US" sz="2400" dirty="0"/>
          </a:p>
        </p:txBody>
      </p:sp>
      <p:pic>
        <p:nvPicPr>
          <p:cNvPr id="8" name="Picture 2" descr="C:\Users\Naoka\Dropbox\CfJJ LOGO, LETTERHEAD,ENVELOPES, BUS CARDS, LABELS, NAMETAGS,NOTECARD\CfJJ LOGO\CfJJ decal-final - Copy.png">
            <a:extLst>
              <a:ext uri="{FF2B5EF4-FFF2-40B4-BE49-F238E27FC236}">
                <a16:creationId xmlns:a16="http://schemas.microsoft.com/office/drawing/2014/main" xmlns="" id="{315DC452-DCAE-4F9E-AFF0-D52DD550BF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943600"/>
            <a:ext cx="1143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 xmlns:a16="http://schemas.microsoft.com/office/drawing/2014/main" id="{8391482A-60B3-2246-890F-2FFA2F52DF85}"/>
              </a:ext>
            </a:extLst>
          </p:cNvPr>
          <p:cNvPicPr>
            <a:picLocks noGrp="1" noChangeAspect="1"/>
          </p:cNvPicPr>
          <p:nvPr>
            <p:ph idx="4294967295"/>
          </p:nvPr>
        </p:nvPicPr>
        <p:blipFill>
          <a:blip r:embed="rId4"/>
          <a:stretch>
            <a:fillRect/>
          </a:stretch>
        </p:blipFill>
        <p:spPr>
          <a:xfrm>
            <a:off x="628650" y="1690689"/>
            <a:ext cx="6731001" cy="4939368"/>
          </a:xfrm>
          <a:prstGeom prst="rect">
            <a:avLst/>
          </a:prstGeom>
        </p:spPr>
      </p:pic>
    </p:spTree>
    <p:extLst>
      <p:ext uri="{BB962C8B-B14F-4D97-AF65-F5344CB8AC3E}">
        <p14:creationId xmlns:p14="http://schemas.microsoft.com/office/powerpoint/2010/main" val="878059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42A196E0-5C63-4193-9136-DEAAE890C881}"/>
              </a:ext>
            </a:extLst>
          </p:cNvPr>
          <p:cNvPicPr>
            <a:picLocks noChangeAspect="1"/>
          </p:cNvPicPr>
          <p:nvPr/>
        </p:nvPicPr>
        <p:blipFill rotWithShape="1">
          <a:blip r:embed="rId3"/>
          <a:srcRect t="12246" b="22591"/>
          <a:stretch/>
        </p:blipFill>
        <p:spPr>
          <a:xfrm>
            <a:off x="2669032" y="1603389"/>
            <a:ext cx="3511635" cy="1226393"/>
          </a:xfrm>
          <a:prstGeom prst="rect">
            <a:avLst/>
          </a:prstGeom>
        </p:spPr>
      </p:pic>
      <p:sp>
        <p:nvSpPr>
          <p:cNvPr id="12" name="Title 2"/>
          <p:cNvSpPr txBox="1">
            <a:spLocks/>
          </p:cNvSpPr>
          <p:nvPr/>
        </p:nvSpPr>
        <p:spPr>
          <a:xfrm>
            <a:off x="567615" y="550333"/>
            <a:ext cx="6898640" cy="538505"/>
          </a:xfrm>
          <a:prstGeom prst="rect">
            <a:avLst/>
          </a:prstGeom>
        </p:spPr>
        <p:txBody>
          <a:bodyPr/>
          <a:lstStyle>
            <a:lvl1pPr algn="l" defTabSz="457200" rtl="0" eaLnBrk="1" latinLnBrk="0" hangingPunct="1">
              <a:lnSpc>
                <a:spcPts val="3500"/>
              </a:lnSpc>
              <a:spcBef>
                <a:spcPct val="0"/>
              </a:spcBef>
              <a:buNone/>
              <a:defRPr sz="3200" b="1" kern="1200">
                <a:ln>
                  <a:noFill/>
                </a:ln>
                <a:solidFill>
                  <a:schemeClr val="accent1"/>
                </a:solidFill>
                <a:latin typeface="Arial"/>
                <a:ea typeface="Georgia" charset="0"/>
                <a:cs typeface="Arial"/>
              </a:defRPr>
            </a:lvl1pPr>
          </a:lstStyle>
          <a:p>
            <a:r>
              <a:rPr lang="en-US" smtClean="0"/>
              <a:t>Contact</a:t>
            </a:r>
            <a:endParaRPr lang="en-US" dirty="0"/>
          </a:p>
        </p:txBody>
      </p:sp>
      <p:sp>
        <p:nvSpPr>
          <p:cNvPr id="15" name="Content Placeholder 1"/>
          <p:cNvSpPr>
            <a:spLocks noGrp="1"/>
          </p:cNvSpPr>
          <p:nvPr>
            <p:ph type="body" sz="quarter" idx="10"/>
          </p:nvPr>
        </p:nvSpPr>
        <p:spPr>
          <a:xfrm>
            <a:off x="835025" y="3530600"/>
            <a:ext cx="7624763" cy="3141133"/>
          </a:xfrm>
        </p:spPr>
        <p:txBody>
          <a:bodyPr/>
          <a:lstStyle/>
          <a:p>
            <a:pPr algn="ctr"/>
            <a:endParaRPr lang="en-US" dirty="0">
              <a:latin typeface="+mj-lt"/>
            </a:endParaRPr>
          </a:p>
          <a:p>
            <a:pPr algn="ctr"/>
            <a:r>
              <a:rPr lang="en-US" b="1" i="1" dirty="0" smtClean="0">
                <a:latin typeface="+mj-lt"/>
              </a:rPr>
              <a:t>Shutting Down the Trauma Pipeline </a:t>
            </a:r>
            <a:r>
              <a:rPr lang="en-US" b="1" dirty="0" smtClean="0">
                <a:latin typeface="+mj-lt"/>
              </a:rPr>
              <a:t>report cfjj.org/trauma-to-prison</a:t>
            </a:r>
            <a:endParaRPr lang="en-US" sz="2800" b="1" dirty="0">
              <a:latin typeface="+mj-lt"/>
            </a:endParaRPr>
          </a:p>
          <a:p>
            <a:pPr algn="ctr"/>
            <a:endParaRPr lang="en-US" sz="2800" dirty="0" smtClean="0">
              <a:latin typeface="+mj-lt"/>
            </a:endParaRPr>
          </a:p>
          <a:p>
            <a:pPr algn="ctr"/>
            <a:r>
              <a:rPr lang="en-US" sz="2800" dirty="0" smtClean="0">
                <a:latin typeface="+mj-lt"/>
              </a:rPr>
              <a:t>katelowenstein@cfjj.org</a:t>
            </a:r>
            <a:endParaRPr lang="en-US" sz="2800" dirty="0">
              <a:latin typeface="+mj-lt"/>
            </a:endParaRPr>
          </a:p>
          <a:p>
            <a:pPr algn="ctr"/>
            <a:r>
              <a:rPr lang="en-US" sz="2800" dirty="0" smtClean="0">
                <a:latin typeface="+mj-lt"/>
              </a:rPr>
              <a:t>617.338.1050</a:t>
            </a:r>
            <a:endParaRPr lang="en-US" sz="2800" dirty="0">
              <a:latin typeface="+mj-lt"/>
            </a:endParaRPr>
          </a:p>
          <a:p>
            <a:pPr algn="ctr"/>
            <a:endParaRPr lang="en-US" sz="2000" dirty="0">
              <a:latin typeface="+mj-lt"/>
            </a:endParaRPr>
          </a:p>
          <a:p>
            <a:pPr algn="ctr"/>
            <a:r>
              <a:rPr lang="en-US" sz="2800" dirty="0">
                <a:latin typeface="+mj-lt"/>
              </a:rPr>
              <a:t>Join our email list cfjj.org/</a:t>
            </a:r>
            <a:r>
              <a:rPr lang="en-US" sz="2800" dirty="0" err="1">
                <a:latin typeface="+mj-lt"/>
              </a:rPr>
              <a:t>jj</a:t>
            </a:r>
            <a:r>
              <a:rPr lang="en-US" sz="2800" dirty="0">
                <a:latin typeface="+mj-lt"/>
              </a:rPr>
              <a:t>-news</a:t>
            </a:r>
          </a:p>
        </p:txBody>
      </p:sp>
    </p:spTree>
    <p:extLst>
      <p:ext uri="{BB962C8B-B14F-4D97-AF65-F5344CB8AC3E}">
        <p14:creationId xmlns:p14="http://schemas.microsoft.com/office/powerpoint/2010/main" val="3397595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for Creating Presentations">
  <a:themeElements>
    <a:clrScheme name="CfJJ">
      <a:dk1>
        <a:srgbClr val="000000"/>
      </a:dk1>
      <a:lt1>
        <a:srgbClr val="FFFFFF"/>
      </a:lt1>
      <a:dk2>
        <a:srgbClr val="414042"/>
      </a:dk2>
      <a:lt2>
        <a:srgbClr val="D7D8D4"/>
      </a:lt2>
      <a:accent1>
        <a:srgbClr val="006C9E"/>
      </a:accent1>
      <a:accent2>
        <a:srgbClr val="00405F"/>
      </a:accent2>
      <a:accent3>
        <a:srgbClr val="74C5EF"/>
      </a:accent3>
      <a:accent4>
        <a:srgbClr val="96CB0A"/>
      </a:accent4>
      <a:accent5>
        <a:srgbClr val="901A47"/>
      </a:accent5>
      <a:accent6>
        <a:srgbClr val="F05B2A"/>
      </a:accent6>
      <a:hlink>
        <a:srgbClr val="D8D7D4"/>
      </a:hlink>
      <a:folHlink>
        <a:srgbClr val="FE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for Creating Presentations</Template>
  <TotalTime>22</TotalTime>
  <Words>384</Words>
  <Application>Microsoft Office PowerPoint</Application>
  <PresentationFormat>On-screen Show (4:3)</PresentationFormat>
  <Paragraphs>38</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.AppleSystemUIFont</vt:lpstr>
      <vt:lpstr>Arial</vt:lpstr>
      <vt:lpstr>Calibri</vt:lpstr>
      <vt:lpstr>Georgia</vt:lpstr>
      <vt:lpstr>HiraginoSans-W3</vt:lpstr>
      <vt:lpstr>TEMPLATE for Creating Presentations</vt:lpstr>
      <vt:lpstr>Shutting Down the Trauma to Prison Pipeline </vt:lpstr>
      <vt:lpstr>Care and Protection Increase Map</vt:lpstr>
      <vt:lpstr>Kids in Placement (Per Capita)</vt:lpstr>
      <vt:lpstr>Increase in Out-of-Home Placements by Race/Ethnicity </vt:lpstr>
      <vt:lpstr>Children in Placement by Age</vt:lpstr>
      <vt:lpstr>Continuous Time In Placement</vt:lpstr>
      <vt:lpstr>Children Under 18 in DCF Caseload, 2018</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Shutting Down the Trauma to Prison Pipeline</dc:title>
  <dc:creator>warren</dc:creator>
  <cp:lastModifiedBy>warren</cp:lastModifiedBy>
  <cp:revision>5</cp:revision>
  <cp:lastPrinted>2017-04-03T20:36:59Z</cp:lastPrinted>
  <dcterms:created xsi:type="dcterms:W3CDTF">2018-10-16T14:08:16Z</dcterms:created>
  <dcterms:modified xsi:type="dcterms:W3CDTF">2018-10-16T14:57:54Z</dcterms:modified>
</cp:coreProperties>
</file>